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"/>
  </p:notesMasterIdLst>
  <p:sldIdLst>
    <p:sldId id="263" r:id="rId3"/>
    <p:sldId id="311" r:id="rId4"/>
    <p:sldId id="273" r:id="rId5"/>
    <p:sldId id="346" r:id="rId7"/>
    <p:sldId id="348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5" r:id="rId23"/>
    <p:sldId id="364" r:id="rId24"/>
  </p:sldIdLst>
  <p:sldSz cx="12192000" cy="6858000"/>
  <p:notesSz cx="6858000" cy="9144000"/>
  <p:embeddedFontLst>
    <p:embeddedFont>
      <p:font typeface="楷体" panose="02010609060101010101" charset="-122"/>
      <p:regular r:id="rId28"/>
    </p:embeddedFont>
    <p:embeddedFont>
      <p:font typeface="华文隶书" panose="02010800040101010101" charset="-122"/>
      <p:regular r:id="rId29"/>
    </p:embeddedFont>
    <p:embeddedFont>
      <p:font typeface="微软雅黑" panose="020B0503020204020204" charset="-122"/>
      <p:regular r:id="rId30"/>
    </p:embeddedFont>
    <p:embeddedFont>
      <p:font typeface="Calibri" panose="020F0502020204030204" charset="0"/>
      <p:regular r:id="rId31"/>
      <p:bold r:id="rId32"/>
      <p:italic r:id="rId33"/>
      <p:boldItalic r:id="rId34"/>
    </p:embeddedFont>
    <p:embeddedFont>
      <p:font typeface="Calibri Light" panose="020F0302020204030204" charset="0"/>
      <p:regular r:id="rId35"/>
      <p:italic r:id="rId36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A063"/>
    <a:srgbClr val="1A2954"/>
    <a:srgbClr val="D3A243"/>
    <a:srgbClr val="006600"/>
    <a:srgbClr val="111A35"/>
    <a:srgbClr val="E4E5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66" y="177"/>
      </p:cViewPr>
      <p:guideLst>
        <p:guide orient="horz" pos="247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6" Type="http://schemas.openxmlformats.org/officeDocument/2006/relationships/font" Target="fonts/font9.fntdata"/><Relationship Id="rId35" Type="http://schemas.openxmlformats.org/officeDocument/2006/relationships/font" Target="fonts/font8.fntdata"/><Relationship Id="rId34" Type="http://schemas.openxmlformats.org/officeDocument/2006/relationships/font" Target="fonts/font7.fntdata"/><Relationship Id="rId33" Type="http://schemas.openxmlformats.org/officeDocument/2006/relationships/font" Target="fonts/font6.fntdata"/><Relationship Id="rId32" Type="http://schemas.openxmlformats.org/officeDocument/2006/relationships/font" Target="fonts/font5.fntdata"/><Relationship Id="rId31" Type="http://schemas.openxmlformats.org/officeDocument/2006/relationships/font" Target="fonts/font4.fntdata"/><Relationship Id="rId30" Type="http://schemas.openxmlformats.org/officeDocument/2006/relationships/font" Target="fonts/font3.fntdata"/><Relationship Id="rId3" Type="http://schemas.openxmlformats.org/officeDocument/2006/relationships/slide" Target="slides/slide1.xml"/><Relationship Id="rId29" Type="http://schemas.openxmlformats.org/officeDocument/2006/relationships/font" Target="fonts/font2.fntdata"/><Relationship Id="rId28" Type="http://schemas.openxmlformats.org/officeDocument/2006/relationships/font" Target="fonts/font1.fntdata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AA7B17-DB9F-4959-A56E-09176791F6B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20542A-B033-4D00-9D3C-42B0E36DD6D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  <p:sp>
        <p:nvSpPr>
          <p:cNvPr id="8" name="图片占位符 7"/>
          <p:cNvSpPr>
            <a:spLocks noGrp="1"/>
          </p:cNvSpPr>
          <p:nvPr>
            <p:ph type="pic" sz="quarter" idx="13"/>
          </p:nvPr>
        </p:nvSpPr>
        <p:spPr>
          <a:xfrm>
            <a:off x="5155924" y="1269180"/>
            <a:ext cx="1880152" cy="3392316"/>
          </a:xfrm>
          <a:custGeom>
            <a:avLst/>
            <a:gdLst>
              <a:gd name="connsiteX0" fmla="*/ 463274 w 1880152"/>
              <a:gd name="connsiteY0" fmla="*/ 0 h 3392316"/>
              <a:gd name="connsiteX1" fmla="*/ 1461671 w 1880152"/>
              <a:gd name="connsiteY1" fmla="*/ 0 h 3392316"/>
              <a:gd name="connsiteX2" fmla="*/ 1632436 w 1880152"/>
              <a:gd name="connsiteY2" fmla="*/ 168668 h 3392316"/>
              <a:gd name="connsiteX3" fmla="*/ 1635233 w 1880152"/>
              <a:gd name="connsiteY3" fmla="*/ 202292 h 3392316"/>
              <a:gd name="connsiteX4" fmla="*/ 1788969 w 1880152"/>
              <a:gd name="connsiteY4" fmla="*/ 157905 h 3392316"/>
              <a:gd name="connsiteX5" fmla="*/ 1764552 w 1880152"/>
              <a:gd name="connsiteY5" fmla="*/ 381381 h 3392316"/>
              <a:gd name="connsiteX6" fmla="*/ 1880152 w 1880152"/>
              <a:gd name="connsiteY6" fmla="*/ 381381 h 3392316"/>
              <a:gd name="connsiteX7" fmla="*/ 1880152 w 1880152"/>
              <a:gd name="connsiteY7" fmla="*/ 3392316 h 3392316"/>
              <a:gd name="connsiteX8" fmla="*/ 0 w 1880152"/>
              <a:gd name="connsiteY8" fmla="*/ 3392316 h 3392316"/>
              <a:gd name="connsiteX9" fmla="*/ 0 w 1880152"/>
              <a:gd name="connsiteY9" fmla="*/ 381381 h 3392316"/>
              <a:gd name="connsiteX10" fmla="*/ 157128 w 1880152"/>
              <a:gd name="connsiteY10" fmla="*/ 381381 h 3392316"/>
              <a:gd name="connsiteX11" fmla="*/ 138815 w 1880152"/>
              <a:gd name="connsiteY11" fmla="*/ 180098 h 3392316"/>
              <a:gd name="connsiteX12" fmla="*/ 289713 w 1880152"/>
              <a:gd name="connsiteY12" fmla="*/ 202292 h 3392316"/>
              <a:gd name="connsiteX13" fmla="*/ 292509 w 1880152"/>
              <a:gd name="connsiteY13" fmla="*/ 168668 h 3392316"/>
              <a:gd name="connsiteX14" fmla="*/ 463274 w 1880152"/>
              <a:gd name="connsiteY14" fmla="*/ 0 h 33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0152" h="3392316">
                <a:moveTo>
                  <a:pt x="463274" y="0"/>
                </a:moveTo>
                <a:lnTo>
                  <a:pt x="1461671" y="0"/>
                </a:lnTo>
                <a:cubicBezTo>
                  <a:pt x="1545904" y="0"/>
                  <a:pt x="1616182" y="72410"/>
                  <a:pt x="1632436" y="168668"/>
                </a:cubicBezTo>
                <a:lnTo>
                  <a:pt x="1635233" y="202292"/>
                </a:lnTo>
                <a:lnTo>
                  <a:pt x="1788969" y="157905"/>
                </a:lnTo>
                <a:lnTo>
                  <a:pt x="1764552" y="381381"/>
                </a:lnTo>
                <a:lnTo>
                  <a:pt x="1880152" y="381381"/>
                </a:lnTo>
                <a:lnTo>
                  <a:pt x="1880152" y="3392316"/>
                </a:lnTo>
                <a:lnTo>
                  <a:pt x="0" y="3392316"/>
                </a:lnTo>
                <a:lnTo>
                  <a:pt x="0" y="381381"/>
                </a:lnTo>
                <a:lnTo>
                  <a:pt x="157128" y="381381"/>
                </a:lnTo>
                <a:lnTo>
                  <a:pt x="138815" y="180098"/>
                </a:lnTo>
                <a:lnTo>
                  <a:pt x="289713" y="202292"/>
                </a:lnTo>
                <a:lnTo>
                  <a:pt x="292509" y="168668"/>
                </a:lnTo>
                <a:cubicBezTo>
                  <a:pt x="308763" y="72410"/>
                  <a:pt x="379041" y="0"/>
                  <a:pt x="4632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4"/>
          </p:nvPr>
        </p:nvSpPr>
        <p:spPr>
          <a:xfrm>
            <a:off x="7213324" y="1269180"/>
            <a:ext cx="1880152" cy="3392316"/>
          </a:xfrm>
          <a:custGeom>
            <a:avLst/>
            <a:gdLst>
              <a:gd name="connsiteX0" fmla="*/ 463274 w 1880152"/>
              <a:gd name="connsiteY0" fmla="*/ 0 h 3392316"/>
              <a:gd name="connsiteX1" fmla="*/ 1461671 w 1880152"/>
              <a:gd name="connsiteY1" fmla="*/ 0 h 3392316"/>
              <a:gd name="connsiteX2" fmla="*/ 1632436 w 1880152"/>
              <a:gd name="connsiteY2" fmla="*/ 168668 h 3392316"/>
              <a:gd name="connsiteX3" fmla="*/ 1635233 w 1880152"/>
              <a:gd name="connsiteY3" fmla="*/ 202292 h 3392316"/>
              <a:gd name="connsiteX4" fmla="*/ 1788969 w 1880152"/>
              <a:gd name="connsiteY4" fmla="*/ 157905 h 3392316"/>
              <a:gd name="connsiteX5" fmla="*/ 1764552 w 1880152"/>
              <a:gd name="connsiteY5" fmla="*/ 381381 h 3392316"/>
              <a:gd name="connsiteX6" fmla="*/ 1880152 w 1880152"/>
              <a:gd name="connsiteY6" fmla="*/ 381381 h 3392316"/>
              <a:gd name="connsiteX7" fmla="*/ 1880152 w 1880152"/>
              <a:gd name="connsiteY7" fmla="*/ 3392316 h 3392316"/>
              <a:gd name="connsiteX8" fmla="*/ 0 w 1880152"/>
              <a:gd name="connsiteY8" fmla="*/ 3392316 h 3392316"/>
              <a:gd name="connsiteX9" fmla="*/ 0 w 1880152"/>
              <a:gd name="connsiteY9" fmla="*/ 381381 h 3392316"/>
              <a:gd name="connsiteX10" fmla="*/ 157128 w 1880152"/>
              <a:gd name="connsiteY10" fmla="*/ 381381 h 3392316"/>
              <a:gd name="connsiteX11" fmla="*/ 138815 w 1880152"/>
              <a:gd name="connsiteY11" fmla="*/ 180098 h 3392316"/>
              <a:gd name="connsiteX12" fmla="*/ 289713 w 1880152"/>
              <a:gd name="connsiteY12" fmla="*/ 202292 h 3392316"/>
              <a:gd name="connsiteX13" fmla="*/ 292509 w 1880152"/>
              <a:gd name="connsiteY13" fmla="*/ 168668 h 3392316"/>
              <a:gd name="connsiteX14" fmla="*/ 463274 w 1880152"/>
              <a:gd name="connsiteY14" fmla="*/ 0 h 33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0152" h="3392316">
                <a:moveTo>
                  <a:pt x="463274" y="0"/>
                </a:moveTo>
                <a:lnTo>
                  <a:pt x="1461671" y="0"/>
                </a:lnTo>
                <a:cubicBezTo>
                  <a:pt x="1545904" y="0"/>
                  <a:pt x="1616182" y="72410"/>
                  <a:pt x="1632436" y="168668"/>
                </a:cubicBezTo>
                <a:lnTo>
                  <a:pt x="1635233" y="202292"/>
                </a:lnTo>
                <a:lnTo>
                  <a:pt x="1788969" y="157905"/>
                </a:lnTo>
                <a:lnTo>
                  <a:pt x="1764552" y="381381"/>
                </a:lnTo>
                <a:lnTo>
                  <a:pt x="1880152" y="381381"/>
                </a:lnTo>
                <a:lnTo>
                  <a:pt x="1880152" y="3392316"/>
                </a:lnTo>
                <a:lnTo>
                  <a:pt x="0" y="3392316"/>
                </a:lnTo>
                <a:lnTo>
                  <a:pt x="0" y="381381"/>
                </a:lnTo>
                <a:lnTo>
                  <a:pt x="157128" y="381381"/>
                </a:lnTo>
                <a:lnTo>
                  <a:pt x="138815" y="180098"/>
                </a:lnTo>
                <a:lnTo>
                  <a:pt x="289713" y="202292"/>
                </a:lnTo>
                <a:lnTo>
                  <a:pt x="292509" y="168668"/>
                </a:lnTo>
                <a:cubicBezTo>
                  <a:pt x="308763" y="72410"/>
                  <a:pt x="379041" y="0"/>
                  <a:pt x="4632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5"/>
          </p:nvPr>
        </p:nvSpPr>
        <p:spPr>
          <a:xfrm>
            <a:off x="3098524" y="1269180"/>
            <a:ext cx="1880152" cy="3392316"/>
          </a:xfrm>
          <a:custGeom>
            <a:avLst/>
            <a:gdLst>
              <a:gd name="connsiteX0" fmla="*/ 463274 w 1880152"/>
              <a:gd name="connsiteY0" fmla="*/ 0 h 3392316"/>
              <a:gd name="connsiteX1" fmla="*/ 1461671 w 1880152"/>
              <a:gd name="connsiteY1" fmla="*/ 0 h 3392316"/>
              <a:gd name="connsiteX2" fmla="*/ 1632436 w 1880152"/>
              <a:gd name="connsiteY2" fmla="*/ 168668 h 3392316"/>
              <a:gd name="connsiteX3" fmla="*/ 1635233 w 1880152"/>
              <a:gd name="connsiteY3" fmla="*/ 202292 h 3392316"/>
              <a:gd name="connsiteX4" fmla="*/ 1788969 w 1880152"/>
              <a:gd name="connsiteY4" fmla="*/ 157905 h 3392316"/>
              <a:gd name="connsiteX5" fmla="*/ 1764552 w 1880152"/>
              <a:gd name="connsiteY5" fmla="*/ 381381 h 3392316"/>
              <a:gd name="connsiteX6" fmla="*/ 1880152 w 1880152"/>
              <a:gd name="connsiteY6" fmla="*/ 381381 h 3392316"/>
              <a:gd name="connsiteX7" fmla="*/ 1880152 w 1880152"/>
              <a:gd name="connsiteY7" fmla="*/ 3392316 h 3392316"/>
              <a:gd name="connsiteX8" fmla="*/ 0 w 1880152"/>
              <a:gd name="connsiteY8" fmla="*/ 3392316 h 3392316"/>
              <a:gd name="connsiteX9" fmla="*/ 0 w 1880152"/>
              <a:gd name="connsiteY9" fmla="*/ 381381 h 3392316"/>
              <a:gd name="connsiteX10" fmla="*/ 157128 w 1880152"/>
              <a:gd name="connsiteY10" fmla="*/ 381381 h 3392316"/>
              <a:gd name="connsiteX11" fmla="*/ 138815 w 1880152"/>
              <a:gd name="connsiteY11" fmla="*/ 180098 h 3392316"/>
              <a:gd name="connsiteX12" fmla="*/ 289713 w 1880152"/>
              <a:gd name="connsiteY12" fmla="*/ 202292 h 3392316"/>
              <a:gd name="connsiteX13" fmla="*/ 292509 w 1880152"/>
              <a:gd name="connsiteY13" fmla="*/ 168668 h 3392316"/>
              <a:gd name="connsiteX14" fmla="*/ 463274 w 1880152"/>
              <a:gd name="connsiteY14" fmla="*/ 0 h 3392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80152" h="3392316">
                <a:moveTo>
                  <a:pt x="463274" y="0"/>
                </a:moveTo>
                <a:lnTo>
                  <a:pt x="1461671" y="0"/>
                </a:lnTo>
                <a:cubicBezTo>
                  <a:pt x="1545904" y="0"/>
                  <a:pt x="1616182" y="72410"/>
                  <a:pt x="1632436" y="168668"/>
                </a:cubicBezTo>
                <a:lnTo>
                  <a:pt x="1635233" y="202292"/>
                </a:lnTo>
                <a:lnTo>
                  <a:pt x="1788969" y="157905"/>
                </a:lnTo>
                <a:lnTo>
                  <a:pt x="1764552" y="381381"/>
                </a:lnTo>
                <a:lnTo>
                  <a:pt x="1880152" y="381381"/>
                </a:lnTo>
                <a:lnTo>
                  <a:pt x="1880152" y="3392316"/>
                </a:lnTo>
                <a:lnTo>
                  <a:pt x="0" y="3392316"/>
                </a:lnTo>
                <a:lnTo>
                  <a:pt x="0" y="381381"/>
                </a:lnTo>
                <a:lnTo>
                  <a:pt x="157128" y="381381"/>
                </a:lnTo>
                <a:lnTo>
                  <a:pt x="138815" y="180098"/>
                </a:lnTo>
                <a:lnTo>
                  <a:pt x="289713" y="202292"/>
                </a:lnTo>
                <a:lnTo>
                  <a:pt x="292509" y="168668"/>
                </a:lnTo>
                <a:cubicBezTo>
                  <a:pt x="308763" y="72410"/>
                  <a:pt x="379041" y="0"/>
                  <a:pt x="4632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C218-4E19-438D-AC59-50CFF42B2CC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3B742-97F7-4FF7-AD39-A4C870659F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4.mp3"/><Relationship Id="rId2" Type="http://schemas.openxmlformats.org/officeDocument/2006/relationships/audio" Target="../media/media4.mp3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5.mp3"/><Relationship Id="rId2" Type="http://schemas.openxmlformats.org/officeDocument/2006/relationships/audio" Target="../media/media5.mp3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media" Target="../media/media3.mp3"/><Relationship Id="rId3" Type="http://schemas.openxmlformats.org/officeDocument/2006/relationships/audio" Target="../media/media3.mp3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jpe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2.mp3"/><Relationship Id="rId2" Type="http://schemas.openxmlformats.org/officeDocument/2006/relationships/audio" Target="../media/media2.mp3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microsoft.com/office/2007/relationships/media" Target="../media/media3.mp3"/><Relationship Id="rId2" Type="http://schemas.openxmlformats.org/officeDocument/2006/relationships/audio" Target="../media/media3.mp3"/><Relationship Id="rId1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5761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589130" y="384058"/>
            <a:ext cx="11013743" cy="6089887"/>
          </a:xfrm>
          <a:custGeom>
            <a:avLst/>
            <a:gdLst>
              <a:gd name="connsiteX0" fmla="*/ 470848 w 11013743"/>
              <a:gd name="connsiteY0" fmla="*/ 0 h 6089887"/>
              <a:gd name="connsiteX1" fmla="*/ 10570440 w 11013743"/>
              <a:gd name="connsiteY1" fmla="*/ 0 h 6089887"/>
              <a:gd name="connsiteX2" fmla="*/ 10946396 w 11013743"/>
              <a:gd name="connsiteY2" fmla="*/ 461282 h 6089887"/>
              <a:gd name="connsiteX3" fmla="*/ 11013743 w 11013743"/>
              <a:gd name="connsiteY3" fmla="*/ 468071 h 6089887"/>
              <a:gd name="connsiteX4" fmla="*/ 11013743 w 11013743"/>
              <a:gd name="connsiteY4" fmla="*/ 5621816 h 6089887"/>
              <a:gd name="connsiteX5" fmla="*/ 10946396 w 11013743"/>
              <a:gd name="connsiteY5" fmla="*/ 5628605 h 6089887"/>
              <a:gd name="connsiteX6" fmla="*/ 10570440 w 11013743"/>
              <a:gd name="connsiteY6" fmla="*/ 6089887 h 6089887"/>
              <a:gd name="connsiteX7" fmla="*/ 470848 w 11013743"/>
              <a:gd name="connsiteY7" fmla="*/ 6089887 h 6089887"/>
              <a:gd name="connsiteX8" fmla="*/ 0 w 11013743"/>
              <a:gd name="connsiteY8" fmla="*/ 5619039 h 6089887"/>
              <a:gd name="connsiteX9" fmla="*/ 0 w 11013743"/>
              <a:gd name="connsiteY9" fmla="*/ 470848 h 6089887"/>
              <a:gd name="connsiteX10" fmla="*/ 470848 w 11013743"/>
              <a:gd name="connsiteY10" fmla="*/ 0 h 608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013743" h="6089887">
                <a:moveTo>
                  <a:pt x="470848" y="0"/>
                </a:moveTo>
                <a:lnTo>
                  <a:pt x="10570440" y="0"/>
                </a:lnTo>
                <a:cubicBezTo>
                  <a:pt x="10570440" y="227537"/>
                  <a:pt x="10731838" y="417377"/>
                  <a:pt x="10946396" y="461282"/>
                </a:cubicBezTo>
                <a:lnTo>
                  <a:pt x="11013743" y="468071"/>
                </a:lnTo>
                <a:lnTo>
                  <a:pt x="11013743" y="5621816"/>
                </a:lnTo>
                <a:lnTo>
                  <a:pt x="10946396" y="5628605"/>
                </a:lnTo>
                <a:cubicBezTo>
                  <a:pt x="10731838" y="5672510"/>
                  <a:pt x="10570440" y="5862350"/>
                  <a:pt x="10570440" y="6089887"/>
                </a:cubicBezTo>
                <a:lnTo>
                  <a:pt x="470848" y="6089887"/>
                </a:lnTo>
                <a:cubicBezTo>
                  <a:pt x="470848" y="5829845"/>
                  <a:pt x="260042" y="5619039"/>
                  <a:pt x="0" y="5619039"/>
                </a:cubicBezTo>
                <a:lnTo>
                  <a:pt x="0" y="470848"/>
                </a:lnTo>
                <a:cubicBezTo>
                  <a:pt x="260042" y="470848"/>
                  <a:pt x="470848" y="260042"/>
                  <a:pt x="470848" y="0"/>
                </a:cubicBezTo>
                <a:close/>
              </a:path>
            </a:pathLst>
          </a:custGeom>
          <a:noFill/>
          <a:ln w="381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560250" y="3630083"/>
            <a:ext cx="9071499" cy="610561"/>
            <a:chOff x="1560250" y="3630082"/>
            <a:chExt cx="9071499" cy="610561"/>
          </a:xfrm>
        </p:grpSpPr>
        <p:grpSp>
          <p:nvGrpSpPr>
            <p:cNvPr id="86" name="组合 85"/>
            <p:cNvGrpSpPr/>
            <p:nvPr/>
          </p:nvGrpSpPr>
          <p:grpSpPr>
            <a:xfrm>
              <a:off x="1560250" y="3630082"/>
              <a:ext cx="9071499" cy="610561"/>
              <a:chOff x="1560250" y="3589231"/>
              <a:chExt cx="9071499" cy="610561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1560250" y="3589231"/>
                <a:ext cx="9071499" cy="610561"/>
                <a:chOff x="2468081" y="3637081"/>
                <a:chExt cx="7231465" cy="491319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0" name="矩形 79"/>
                <p:cNvSpPr/>
                <p:nvPr/>
              </p:nvSpPr>
              <p:spPr>
                <a:xfrm>
                  <a:off x="2663587" y="3637081"/>
                  <a:ext cx="6864824" cy="491319"/>
                </a:xfrm>
                <a:prstGeom prst="rect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椭圆 80"/>
                <p:cNvSpPr/>
                <p:nvPr/>
              </p:nvSpPr>
              <p:spPr>
                <a:xfrm>
                  <a:off x="2468081" y="3683996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2" name="椭圆 81"/>
                <p:cNvSpPr/>
                <p:nvPr/>
              </p:nvSpPr>
              <p:spPr>
                <a:xfrm>
                  <a:off x="9308534" y="3682341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10295591" y="3766952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>
                <a:off x="1674204" y="3765770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1793950" y="3681682"/>
              <a:ext cx="8621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1A2954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楷体" panose="02010609060101010101" charset="-122"/>
                  <a:ea typeface="楷体" panose="02010609060101010101" charset="-122"/>
                </a:rPr>
                <a:t>中国近现代史纲要 第九小组</a:t>
              </a:r>
              <a:endParaRPr lang="zh-CN" altLang="en-US" sz="2800" b="1" dirty="0">
                <a:solidFill>
                  <a:srgbClr val="1A295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988956" y="4728295"/>
            <a:ext cx="2214089" cy="511640"/>
            <a:chOff x="4988955" y="5706489"/>
            <a:chExt cx="2214089" cy="51164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4988955" y="5706489"/>
              <a:ext cx="2214089" cy="511640"/>
            </a:xfrm>
            <a:prstGeom prst="rect">
              <a:avLst/>
            </a:prstGeom>
          </p:spPr>
        </p:pic>
        <p:sp>
          <p:nvSpPr>
            <p:cNvPr id="89" name="文本框 88"/>
            <p:cNvSpPr txBox="1"/>
            <p:nvPr/>
          </p:nvSpPr>
          <p:spPr>
            <a:xfrm>
              <a:off x="5202950" y="5754114"/>
              <a:ext cx="180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C8A063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+mn-ea"/>
                  <a:ea typeface="汉仪良品线简" panose="00020600040101010101" pitchFamily="18" charset="-122"/>
                </a:rPr>
                <a:t>情景舞台剧</a:t>
              </a:r>
              <a:endParaRPr lang="zh-CN" altLang="en-US" sz="2000" b="1" dirty="0">
                <a:solidFill>
                  <a:srgbClr val="C8A06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ea typeface="汉仪良品线简" panose="00020600040101010101" pitchFamily="18" charset="-122"/>
              </a:endParaRPr>
            </a:p>
          </p:txBody>
        </p:sp>
      </p:grpSp>
      <p:pic>
        <p:nvPicPr>
          <p:cNvPr id="94" name="图片 93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2138" y="169170"/>
            <a:ext cx="618385" cy="657479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382138" y="6063812"/>
            <a:ext cx="618385" cy="657479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300430" y="189405"/>
            <a:ext cx="618385" cy="657479"/>
          </a:xfrm>
          <a:prstGeom prst="rect">
            <a:avLst/>
          </a:prstGeom>
        </p:spPr>
      </p:pic>
      <p:pic>
        <p:nvPicPr>
          <p:cNvPr id="97" name="图片 96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1300430" y="6084047"/>
            <a:ext cx="618385" cy="657479"/>
          </a:xfrm>
          <a:prstGeom prst="rect">
            <a:avLst/>
          </a:prstGeom>
        </p:spPr>
      </p:pic>
      <p:sp>
        <p:nvSpPr>
          <p:cNvPr id="234" name="文本框 233"/>
          <p:cNvSpPr txBox="1"/>
          <p:nvPr/>
        </p:nvSpPr>
        <p:spPr>
          <a:xfrm>
            <a:off x="2556962" y="2406760"/>
            <a:ext cx="710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林觉民与黄花岗起义</a:t>
            </a:r>
            <a:endParaRPr lang="zh-CN" altLang="en-US" sz="5400" b="1" dirty="0">
              <a:solidFill>
                <a:srgbClr val="C8A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9951" y="361948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香港客栈：院子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0137" y="1083952"/>
            <a:ext cx="6712497" cy="31692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</a:t>
            </a:r>
            <a:r>
              <a:rPr lang="zh-CN" altLang="en-US" sz="2400" b="1" dirty="0">
                <a:solidFill>
                  <a:srgbClr val="1A2954"/>
                </a:solidFill>
                <a:latin typeface="+mn-ea"/>
              </a:rPr>
              <a:t> </a:t>
            </a:r>
            <a:r>
              <a:rPr sz="2400" b="1" dirty="0">
                <a:solidFill>
                  <a:srgbClr val="1A2954"/>
                </a:solidFill>
                <a:latin typeface="+mn-ea"/>
              </a:rPr>
              <a:t>吾诚愿与汝相守以死，第以今日事势观之，天灾可以死，盗贼可以死，瓜分之日可以死，奸官污吏虐民可以死，吾辈处今日之中国，国中无地无时不可以死。今日吾与汝幸双健。天下人不当死而死与不愿离而离者，不可数计，钟情如我辈者，能忍之乎?此吾所以敢率性就死不顾汝也。吾今死无余憾，国事成不成自有同志者在……</a:t>
            </a:r>
            <a:endParaRPr sz="2800" b="1" dirty="0">
              <a:solidFill>
                <a:srgbClr val="1A2954"/>
              </a:solidFill>
              <a:latin typeface="+mn-ea"/>
            </a:endParaRPr>
          </a:p>
          <a:p>
            <a:endParaRPr lang="zh-CN" altLang="en-US" sz="28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 t="6155" r="21904" b="46587"/>
          <a:stretch>
            <a:fillRect/>
          </a:stretch>
        </p:blipFill>
        <p:spPr>
          <a:xfrm>
            <a:off x="8994132" y="1743543"/>
            <a:ext cx="2906412" cy="3370913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002" t="44085" r="1005" b="3295"/>
          <a:stretch>
            <a:fillRect/>
          </a:stretch>
        </p:blipFill>
        <p:spPr>
          <a:xfrm>
            <a:off x="7511930" y="467977"/>
            <a:ext cx="5922044" cy="5922044"/>
          </a:xfrm>
          <a:prstGeom prst="ellipse">
            <a:avLst/>
          </a:prstGeom>
        </p:spPr>
      </p:pic>
      <p:pic>
        <p:nvPicPr>
          <p:cNvPr id="4" name="图片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80" r="16680"/>
          <a:stretch>
            <a:fillRect/>
          </a:stretch>
        </p:blipFill>
        <p:spPr>
          <a:xfrm>
            <a:off x="7511930" y="467977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9761" y="584972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第三幕：与妻书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316275" y="532063"/>
            <a:ext cx="55548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广州</a:t>
            </a:r>
            <a:r>
              <a:rPr lang="en-US" altLang="zh-CN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—</a:t>
            </a:r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起义准备处</a:t>
            </a:r>
            <a:endParaRPr lang="en-US" altLang="zh-CN" sz="3600" b="1" dirty="0">
              <a:solidFill>
                <a:srgbClr val="C8A06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林觉民、黄兴与其他将士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04" b="19504"/>
          <a:stretch>
            <a:fillRect/>
          </a:stretch>
        </p:blipFill>
        <p:spPr>
          <a:xfrm>
            <a:off x="1791029" y="2099344"/>
            <a:ext cx="8858123" cy="4046330"/>
          </a:xfrm>
          <a:prstGeom prst="rect">
            <a:avLst/>
          </a:prstGeom>
        </p:spPr>
      </p:pic>
      <p:pic>
        <p:nvPicPr>
          <p:cNvPr id="7" name="Thomas Bergersen - Immort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2354" y="5840874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62993" y="445909"/>
            <a:ext cx="540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起义准备处</a:t>
            </a:r>
            <a:endParaRPr lang="en-US" altLang="zh-CN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4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林觉民、黄兴与其他将士</a:t>
            </a:r>
            <a:endParaRPr lang="zh-CN" altLang="en-US" sz="24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2500" y="1714853"/>
            <a:ext cx="6687143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1A2954"/>
                </a:solidFill>
                <a:latin typeface="+mn-ea"/>
              </a:rPr>
              <a:t>     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“此举若败，死者必多，定能感动同胞。吾辈死，而同胞尚不醒者，吾绝不信也。使吾同胞，一旦尽奋而起，克复神州，重兴祖国，则吾辈虽死之日犹生之年也。宁有憾哉！宁有憾哉！”</a:t>
            </a:r>
            <a:endParaRPr lang="en-US" altLang="zh-CN" sz="2800" b="1" dirty="0">
              <a:solidFill>
                <a:srgbClr val="1A2954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   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“戮力杀敌，恢复中华！”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  <a:p>
            <a:endParaRPr lang="zh-CN" altLang="en-US" sz="28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05" t="29004" r="16698" b="52233"/>
          <a:stretch>
            <a:fillRect/>
          </a:stretch>
        </p:blipFill>
        <p:spPr>
          <a:xfrm>
            <a:off x="9008032" y="1683917"/>
            <a:ext cx="3178176" cy="3490166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7" r="12417"/>
          <a:stretch>
            <a:fillRect/>
          </a:stretch>
        </p:blipFill>
        <p:spPr>
          <a:xfrm>
            <a:off x="7486316" y="402892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87" y="585713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第四幕：起义前夕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615864" y="1204087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公堂外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14" b="15614"/>
          <a:stretch>
            <a:fillRect/>
          </a:stretch>
        </p:blipFill>
        <p:spPr>
          <a:xfrm>
            <a:off x="1791029" y="2099344"/>
            <a:ext cx="8858123" cy="4046330"/>
          </a:xfrm>
          <a:prstGeom prst="rect">
            <a:avLst/>
          </a:prstGeom>
        </p:spPr>
      </p:pic>
      <p:pic>
        <p:nvPicPr>
          <p:cNvPr id="7" name="三宝 - 诺恩吉雅 (第五乐章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536" y="5512593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8625" y="137905"/>
            <a:ext cx="6264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公堂   </a:t>
            </a:r>
            <a:r>
              <a:rPr lang="zh-CN" altLang="en-US" sz="24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林觉民、李准、张鸣歧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48626" y="837166"/>
            <a:ext cx="6687143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       </a:t>
            </a:r>
            <a:r>
              <a:rPr lang="zh-CN" altLang="en-US" sz="2400" b="1" dirty="0">
                <a:solidFill>
                  <a:srgbClr val="1A2954"/>
                </a:solidFill>
                <a:latin typeface="+mn-ea"/>
              </a:rPr>
              <a:t>“何为亡国？异姓改号而已。朝廷寡仁寡义、不仁不义，人民相食，官逼民反。今日朝廷，除了残害苍生，割地赔款，还有何作为？欲洗国耻，唯有革命！顺之者昌，逆之者亡，今日朝廷，非我等亡之，是天要亡之啊！”</a:t>
            </a:r>
            <a:endParaRPr lang="en-US" altLang="zh-CN" sz="24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400" b="1" dirty="0">
                <a:solidFill>
                  <a:srgbClr val="1A2954"/>
                </a:solidFill>
                <a:latin typeface="+mn-ea"/>
              </a:rPr>
              <a:t>   “死有何惧？我等莽撞书生奋起一击，两广必为之一振，天下必为之一振！虽头断血流，曝尸街头，但华夏大地少了一干英杰，黄泉路上多了一群鬼雄！我等一死，死得其所，血洒神州，快哉快哉！”</a:t>
            </a:r>
            <a:endParaRPr lang="zh-CN" altLang="en-US" sz="2400" b="1" dirty="0">
              <a:solidFill>
                <a:srgbClr val="1A2954"/>
              </a:solidFill>
              <a:latin typeface="+mn-ea"/>
            </a:endParaRPr>
          </a:p>
          <a:p>
            <a:endParaRPr lang="zh-CN" altLang="en-US" sz="1600" dirty="0"/>
          </a:p>
          <a:p>
            <a:r>
              <a:rPr lang="en-US" altLang="zh-CN" sz="2400" b="1" dirty="0">
                <a:solidFill>
                  <a:srgbClr val="1A2954"/>
                </a:solidFill>
                <a:latin typeface="+mn-ea"/>
              </a:rPr>
              <a:t> </a:t>
            </a:r>
            <a:endParaRPr lang="en-US" altLang="zh-CN" sz="2400" b="1" dirty="0">
              <a:solidFill>
                <a:srgbClr val="1A2954"/>
              </a:solidFill>
              <a:latin typeface="+mn-ea"/>
            </a:endParaRPr>
          </a:p>
          <a:p>
            <a:r>
              <a:rPr lang="en-US" altLang="zh-CN" sz="2400" b="1" dirty="0">
                <a:solidFill>
                  <a:srgbClr val="1A2954"/>
                </a:solidFill>
                <a:latin typeface="+mn-ea"/>
              </a:rPr>
              <a:t>   </a:t>
            </a:r>
            <a:endParaRPr lang="zh-CN" altLang="en-US" sz="24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6" t="36442" r="42852" b="30473"/>
          <a:stretch>
            <a:fillRect/>
          </a:stretch>
        </p:blipFill>
        <p:spPr>
          <a:xfrm>
            <a:off x="8962757" y="1807029"/>
            <a:ext cx="3319858" cy="2931885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486316" y="467978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48389" y="5791348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第五幕：就义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2978949" y="601972"/>
            <a:ext cx="59980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林宅内</a:t>
            </a:r>
            <a:endParaRPr lang="en-US" altLang="zh-CN" sz="3600" b="1" dirty="0">
              <a:solidFill>
                <a:srgbClr val="C8A063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4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林父、家仆</a:t>
            </a:r>
            <a:endParaRPr lang="zh-CN" altLang="en-US" sz="24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53449" r="26335" b="15122"/>
          <a:stretch>
            <a:fillRect/>
          </a:stretch>
        </p:blipFill>
        <p:spPr>
          <a:xfrm>
            <a:off x="3317213" y="2322208"/>
            <a:ext cx="4715692" cy="38651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3"/>
          <a:stretch>
            <a:fillRect/>
          </a:stretch>
        </p:blipFill>
        <p:spPr>
          <a:xfrm>
            <a:off x="2131795" y="1880894"/>
            <a:ext cx="7905662" cy="4403206"/>
          </a:xfrm>
          <a:prstGeom prst="rect">
            <a:avLst/>
          </a:prstGeom>
        </p:spPr>
      </p:pic>
      <p:pic>
        <p:nvPicPr>
          <p:cNvPr id="7" name="罗威 - 难续的故都春梦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09928" y="5383482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37654" y="622159"/>
            <a:ext cx="464671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林宅内</a:t>
            </a:r>
            <a:endParaRPr lang="en-US" altLang="zh-CN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4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林父、家仆、陈意映</a:t>
            </a:r>
            <a:endParaRPr lang="zh-CN" altLang="en-US" sz="24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-283026" y="1982449"/>
            <a:ext cx="7247964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b="1" dirty="0">
                <a:solidFill>
                  <a:srgbClr val="1A2954"/>
                </a:solidFill>
                <a:latin typeface="+mn-ea"/>
              </a:rPr>
              <a:t>    “呈父亲太人，</a:t>
            </a:r>
            <a:endParaRPr lang="en-US" altLang="zh-CN" sz="4400" b="1" dirty="0">
              <a:solidFill>
                <a:srgbClr val="1A2954"/>
              </a:solidFill>
              <a:latin typeface="+mn-ea"/>
            </a:endParaRPr>
          </a:p>
          <a:p>
            <a:r>
              <a:rPr lang="en-US" altLang="zh-CN" sz="4400" b="1" dirty="0">
                <a:solidFill>
                  <a:srgbClr val="1A2954"/>
                </a:solidFill>
                <a:latin typeface="+mn-ea"/>
              </a:rPr>
              <a:t>           </a:t>
            </a:r>
            <a:r>
              <a:rPr lang="zh-CN" altLang="en-US" sz="4400" b="1" dirty="0">
                <a:solidFill>
                  <a:srgbClr val="1A2954"/>
                </a:solidFill>
                <a:latin typeface="+mn-ea"/>
              </a:rPr>
              <a:t>儿觉民叩禀”</a:t>
            </a:r>
            <a:endParaRPr lang="zh-CN" altLang="en-US" sz="44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 t="6155" r="21904" b="46587"/>
          <a:stretch>
            <a:fillRect/>
          </a:stretch>
        </p:blipFill>
        <p:spPr>
          <a:xfrm>
            <a:off x="8994132" y="1743543"/>
            <a:ext cx="2906412" cy="3370913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7486316" y="467977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87" y="585713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第六幕：妻子收信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550873" y="1160717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与妻书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51278" y="1868889"/>
            <a:ext cx="8930058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    意映卿卿如晤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: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吾今以此书与汝永别矣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吾作此书时，尚是世中一人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;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汝看此书时，吾已成为阴间一鬼。吾作此书，泪珠和笔墨齐下，不能竟书而欲搁笔，又恐汝不察吾衷，谓吾忍舍汝而死，谓吾不知汝之不欲吾死也，故遂忍悲为汝言之。</a:t>
            </a:r>
            <a:endParaRPr lang="zh-CN" altLang="en-US" sz="2800" b="1" dirty="0">
              <a:solidFill>
                <a:srgbClr val="C8A063"/>
              </a:solidFill>
              <a:latin typeface="+mn-ea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    吾真真不能忘汝也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回忆后街之屋，入门穿廊，过前后厅，又三四折，有小厅，厅旁一室，为吾与汝双栖之所。初婚三四个月，适冬之望日前后，窗外疏梅筛月影，依稀掩映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;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吾与并肩携手，低低切切，何事不语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?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何情不诉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?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及今思之，空余泪痕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……</a:t>
            </a:r>
            <a:endParaRPr lang="zh-CN" altLang="en-US" sz="2800" b="1" dirty="0">
              <a:solidFill>
                <a:srgbClr val="C8A063"/>
              </a:solidFill>
              <a:latin typeface="+mn-ea"/>
            </a:endParaRPr>
          </a:p>
          <a:p>
            <a:endParaRPr lang="zh-CN" altLang="en-US" sz="2800" dirty="0">
              <a:solidFill>
                <a:srgbClr val="C8A0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550873" y="1107466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与妻书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51278" y="1868889"/>
            <a:ext cx="8930058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    依新已五岁，转眼成人，汝其善抚之，使之肖我。汝腹中之物，吾疑其女也，女必像汝，吾心甚慰。或又是男，则亦教其以父志为志，则吾死后尚有二意洞在也。幸甚，幸甚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吾家后日当甚贫，贫无所苦，清静过日而已。</a:t>
            </a:r>
            <a:endParaRPr lang="zh-CN" altLang="en-US" sz="2800" b="1" dirty="0">
              <a:solidFill>
                <a:srgbClr val="C8A063"/>
              </a:solidFill>
              <a:latin typeface="+mn-ea"/>
            </a:endParaRPr>
          </a:p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    吾今与汝无言矣。吾居九泉之下遥闻汝哭声，当哭相和也。吾平日不信有鬼，今则又望其真有。今是人又言心电感应有道，吾亦望其言是实，则吾之死，吾灵尚依依旁汝也，汝不必以无侣悲。</a:t>
            </a:r>
            <a:endParaRPr lang="zh-CN" altLang="en-US" sz="2800" b="1" dirty="0">
              <a:solidFill>
                <a:srgbClr val="C8A063"/>
              </a:solidFill>
              <a:latin typeface="+mn-ea"/>
            </a:endParaRPr>
          </a:p>
          <a:p>
            <a:endParaRPr lang="zh-CN" altLang="en-US" sz="2800" dirty="0">
              <a:solidFill>
                <a:srgbClr val="C8A0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568849" y="1140996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与妻书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681262" y="2223212"/>
            <a:ext cx="8930058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    吾平生未尝以吾所志语汝，是吾不是处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;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然语之，又恐汝日日为吾担忧。吾牺牲百死而不辞，而使汝担忧，的的非吾所忍。吾爱汝至，所以为汝谋者惟恐未尽。汝幸而偶我，又何不幸而生今日中国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吾幸而得汝，又何不幸而生今日之中国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卒不忍独善其身。嗟夫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巾短情长，所未尽者，尚有万千，汝可以模拟得之。吾今不能见汝矣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!</a:t>
            </a:r>
            <a:r>
              <a:rPr lang="zh-CN" altLang="en-US" sz="2800" b="1" dirty="0">
                <a:solidFill>
                  <a:srgbClr val="C8A063"/>
                </a:solidFill>
                <a:latin typeface="+mn-ea"/>
              </a:rPr>
              <a:t>汝不能舍吾，其时时于梦中得我乎</a:t>
            </a:r>
            <a:r>
              <a:rPr lang="en-US" altLang="zh-CN" sz="2800" b="1" dirty="0">
                <a:solidFill>
                  <a:srgbClr val="C8A063"/>
                </a:solidFill>
                <a:latin typeface="+mn-ea"/>
              </a:rPr>
              <a:t>——</a:t>
            </a:r>
            <a:endParaRPr lang="zh-CN" altLang="en-US" sz="2800" b="1" dirty="0">
              <a:solidFill>
                <a:srgbClr val="C8A063"/>
              </a:solidFill>
              <a:latin typeface="+mn-ea"/>
            </a:endParaRPr>
          </a:p>
          <a:p>
            <a:endParaRPr lang="zh-CN" altLang="en-US" sz="2800" dirty="0">
              <a:solidFill>
                <a:srgbClr val="C8A063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593733" y="1212251"/>
            <a:ext cx="5443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日本东京一庆应大学宿舍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94" y="2008827"/>
            <a:ext cx="9638602" cy="4003727"/>
          </a:xfrm>
          <a:prstGeom prst="rect">
            <a:avLst/>
          </a:prstGeom>
        </p:spPr>
      </p:pic>
      <p:pic>
        <p:nvPicPr>
          <p:cNvPr id="9" name="Two Steps From Hell _ Thomas Bergersen - Never Back Dow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99316" y="5797732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010518" y="1328869"/>
            <a:ext cx="617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本剧意指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592167" y="5652985"/>
            <a:ext cx="9071499" cy="610561"/>
            <a:chOff x="1560250" y="3630082"/>
            <a:chExt cx="9071499" cy="610561"/>
          </a:xfrm>
        </p:grpSpPr>
        <p:grpSp>
          <p:nvGrpSpPr>
            <p:cNvPr id="52" name="组合 51"/>
            <p:cNvGrpSpPr/>
            <p:nvPr/>
          </p:nvGrpSpPr>
          <p:grpSpPr>
            <a:xfrm>
              <a:off x="1560250" y="3630082"/>
              <a:ext cx="9071499" cy="610561"/>
              <a:chOff x="1560250" y="3589231"/>
              <a:chExt cx="9071499" cy="6105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560250" y="3589231"/>
                <a:ext cx="9071499" cy="610561"/>
                <a:chOff x="2468081" y="3637081"/>
                <a:chExt cx="7231465" cy="491319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663587" y="3637081"/>
                  <a:ext cx="6864824" cy="491319"/>
                </a:xfrm>
                <a:prstGeom prst="rect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468081" y="3683996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9308534" y="3682341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0295591" y="3766952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674204" y="3765770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1793950" y="3681682"/>
              <a:ext cx="8621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1A2954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楷体" panose="02010609060101010101" charset="-122"/>
                  <a:ea typeface="楷体" panose="02010609060101010101" charset="-122"/>
                </a:rPr>
                <a:t>中国近现代史纲要 第九小组</a:t>
              </a:r>
              <a:endParaRPr lang="zh-CN" altLang="en-US" sz="2800" b="1" dirty="0">
                <a:solidFill>
                  <a:srgbClr val="1A295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1825867" y="2070011"/>
            <a:ext cx="8577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1.</a:t>
            </a:r>
            <a:r>
              <a:rPr lang="zh-CN" altLang="en-US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力图展现立体丰满的以林觉民为代表的革命志士的人物形象，正如鲁迅先生所说，“无情未必真豪杰”。</a:t>
            </a:r>
            <a:endParaRPr lang="en-US" altLang="zh-CN" sz="3600" b="1" dirty="0">
              <a:solidFill>
                <a:srgbClr val="C8A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en-US" altLang="zh-CN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2.</a:t>
            </a:r>
            <a:r>
              <a:rPr lang="zh-CN" altLang="en-US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挖掘历史的曲折性，沿袭革命精神的代代传承。</a:t>
            </a:r>
            <a:endParaRPr lang="en-US" altLang="zh-CN" sz="3600" b="1" dirty="0">
              <a:solidFill>
                <a:srgbClr val="C8A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  <a:p>
            <a:r>
              <a:rPr lang="en-US" altLang="zh-CN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3.</a:t>
            </a:r>
            <a:r>
              <a:rPr lang="zh-CN" altLang="en-US" sz="36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歌颂革命烈士大无畏的牺牲精神</a:t>
            </a:r>
            <a:endParaRPr lang="zh-CN" altLang="en-US" sz="3600" b="1" dirty="0">
              <a:solidFill>
                <a:srgbClr val="C8A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010518" y="1328869"/>
            <a:ext cx="61767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落幕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560250" y="3630083"/>
            <a:ext cx="9071499" cy="610561"/>
            <a:chOff x="1560250" y="3630082"/>
            <a:chExt cx="9071499" cy="610561"/>
          </a:xfrm>
        </p:grpSpPr>
        <p:grpSp>
          <p:nvGrpSpPr>
            <p:cNvPr id="52" name="组合 51"/>
            <p:cNvGrpSpPr/>
            <p:nvPr/>
          </p:nvGrpSpPr>
          <p:grpSpPr>
            <a:xfrm>
              <a:off x="1560250" y="3630082"/>
              <a:ext cx="9071499" cy="610561"/>
              <a:chOff x="1560250" y="3589231"/>
              <a:chExt cx="9071499" cy="610561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1560250" y="3589231"/>
                <a:ext cx="9071499" cy="610561"/>
                <a:chOff x="2468081" y="3637081"/>
                <a:chExt cx="7231465" cy="491319"/>
              </a:xfr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2663587" y="3637081"/>
                  <a:ext cx="6864824" cy="491319"/>
                </a:xfrm>
                <a:prstGeom prst="rect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468081" y="3683996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椭圆 58"/>
                <p:cNvSpPr/>
                <p:nvPr/>
              </p:nvSpPr>
              <p:spPr>
                <a:xfrm>
                  <a:off x="9308534" y="3682341"/>
                  <a:ext cx="391012" cy="391012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5" name="椭圆 54"/>
              <p:cNvSpPr/>
              <p:nvPr/>
            </p:nvSpPr>
            <p:spPr>
              <a:xfrm>
                <a:off x="10295591" y="3766952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1674204" y="3765770"/>
                <a:ext cx="242955" cy="242955"/>
              </a:xfrm>
              <a:prstGeom prst="ellipse">
                <a:avLst/>
              </a:prstGeom>
              <a:solidFill>
                <a:srgbClr val="1A2954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文本框 52"/>
            <p:cNvSpPr txBox="1"/>
            <p:nvPr/>
          </p:nvSpPr>
          <p:spPr>
            <a:xfrm>
              <a:off x="1793950" y="3681682"/>
              <a:ext cx="86213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800" b="1" dirty="0">
                  <a:solidFill>
                    <a:srgbClr val="1A2954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楷体" panose="02010609060101010101" charset="-122"/>
                  <a:ea typeface="楷体" panose="02010609060101010101" charset="-122"/>
                </a:rPr>
                <a:t>中国近现代史纲要 第九小组</a:t>
              </a:r>
              <a:endParaRPr lang="zh-CN" altLang="en-US" sz="2800" b="1" dirty="0">
                <a:solidFill>
                  <a:srgbClr val="1A295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楷体" panose="02010609060101010101" charset="-122"/>
                <a:ea typeface="楷体" panose="02010609060101010101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988956" y="4728295"/>
            <a:ext cx="2214089" cy="511640"/>
            <a:chOff x="4988955" y="5706489"/>
            <a:chExt cx="2214089" cy="511640"/>
          </a:xfrm>
        </p:grpSpPr>
        <p:pic>
          <p:nvPicPr>
            <p:cNvPr id="61" name="图片 60"/>
            <p:cNvPicPr>
              <a:picLocks noChangeAspect="1"/>
            </p:cNvPicPr>
            <p:nvPr/>
          </p:nvPicPr>
          <p:blipFill>
            <a:blip r:embed="rId1" cstate="email"/>
            <a:stretch>
              <a:fillRect/>
            </a:stretch>
          </p:blipFill>
          <p:spPr>
            <a:xfrm>
              <a:off x="4988955" y="5706489"/>
              <a:ext cx="2214089" cy="511640"/>
            </a:xfrm>
            <a:prstGeom prst="rect">
              <a:avLst/>
            </a:prstGeom>
          </p:spPr>
        </p:pic>
        <p:sp>
          <p:nvSpPr>
            <p:cNvPr id="62" name="文本框 61"/>
            <p:cNvSpPr txBox="1"/>
            <p:nvPr/>
          </p:nvSpPr>
          <p:spPr>
            <a:xfrm>
              <a:off x="5202950" y="5754114"/>
              <a:ext cx="18097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C8A063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+mn-ea"/>
                  <a:ea typeface="汉仪良品线简" panose="00020600040101010101" pitchFamily="18" charset="-122"/>
                </a:rPr>
                <a:t>感谢观看</a:t>
              </a:r>
              <a:endParaRPr lang="zh-CN" altLang="en-US" sz="2000" b="1" dirty="0">
                <a:solidFill>
                  <a:srgbClr val="C8A063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+mn-ea"/>
                <a:ea typeface="汉仪良品线简" panose="00020600040101010101" pitchFamily="18" charset="-122"/>
              </a:endParaRPr>
            </a:p>
          </p:txBody>
        </p:sp>
      </p:grpSp>
      <p:sp>
        <p:nvSpPr>
          <p:cNvPr id="63" name="文本框 62"/>
          <p:cNvSpPr txBox="1"/>
          <p:nvPr/>
        </p:nvSpPr>
        <p:spPr>
          <a:xfrm>
            <a:off x="2556962" y="2406760"/>
            <a:ext cx="71086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C8A06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隶书" panose="02010800040101010101" charset="-122"/>
                <a:ea typeface="华文隶书" panose="02010800040101010101" charset="-122"/>
              </a:rPr>
              <a:t>林觉民与黄花岗起义</a:t>
            </a:r>
            <a:endParaRPr lang="zh-CN" altLang="en-US" sz="5400" b="1" dirty="0">
              <a:solidFill>
                <a:srgbClr val="C8A06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34" t="30513" r="-2679" b="24400"/>
          <a:stretch>
            <a:fillRect/>
          </a:stretch>
        </p:blipFill>
        <p:spPr>
          <a:xfrm>
            <a:off x="8581292" y="1521634"/>
            <a:ext cx="11702649" cy="376938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73640" y="354538"/>
            <a:ext cx="68054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日本东京一庆应大学宿舍内</a:t>
            </a:r>
            <a:endParaRPr lang="en-US" altLang="zh-CN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4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林觉民 林时塽</a:t>
            </a:r>
            <a:endParaRPr lang="zh-CN" altLang="en-US" sz="24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73639" y="1583184"/>
            <a:ext cx="61321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   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“打仗我有经验，只要你胆大心细，眼明手快，不一定就让枪子儿要了你的命。”</a:t>
            </a:r>
            <a:endParaRPr lang="en-US" altLang="zh-CN" sz="28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“人不独老吾老以及人之老，幼吾幼以及人之幼，尤以助天下之人爱其所爱，为充类至极也</a:t>
            </a:r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——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”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>
          <a:xfrm>
            <a:off x="7511930" y="467978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87" y="585713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第一幕：离开日本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427" y="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619795" y="1125025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林宅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7" t="17366" r="4583" b="27196"/>
          <a:stretch>
            <a:fillRect/>
          </a:stretch>
        </p:blipFill>
        <p:spPr>
          <a:xfrm>
            <a:off x="1736207" y="2099344"/>
            <a:ext cx="8858123" cy="4046330"/>
          </a:xfrm>
          <a:prstGeom prst="rect">
            <a:avLst/>
          </a:prstGeom>
        </p:spPr>
      </p:pic>
      <p:pic>
        <p:nvPicPr>
          <p:cNvPr id="7" name="任妙音 - 心静如水 (伴奏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86536" y="5673634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4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788476" y="1062566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林宅</a:t>
            </a:r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内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2" t="23490" r="51963" b="32161"/>
          <a:stretch>
            <a:fillRect/>
          </a:stretch>
        </p:blipFill>
        <p:spPr>
          <a:xfrm>
            <a:off x="1537294" y="1784357"/>
            <a:ext cx="2359787" cy="46107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t="7407" r="5341" b="7513"/>
          <a:stretch>
            <a:fillRect/>
          </a:stretch>
        </p:blipFill>
        <p:spPr>
          <a:xfrm>
            <a:off x="1098660" y="1777003"/>
            <a:ext cx="3434858" cy="4618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115598" y="1031091"/>
            <a:ext cx="5976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林宅内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53449" r="26335" b="15122"/>
          <a:stretch>
            <a:fillRect/>
          </a:stretch>
        </p:blipFill>
        <p:spPr>
          <a:xfrm>
            <a:off x="3317213" y="2322208"/>
            <a:ext cx="4715692" cy="386514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3"/>
          <a:stretch>
            <a:fillRect/>
          </a:stretch>
        </p:blipFill>
        <p:spPr>
          <a:xfrm>
            <a:off x="2131795" y="1880894"/>
            <a:ext cx="7905662" cy="44032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973640" y="305278"/>
            <a:ext cx="3676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林宅内</a:t>
            </a:r>
            <a:endParaRPr lang="en-US" altLang="zh-CN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4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林觉民 陈意映</a:t>
            </a:r>
            <a:endParaRPr lang="zh-CN" altLang="en-US" sz="24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05831" y="1666796"/>
            <a:ext cx="7247964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   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“ </a:t>
            </a:r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‘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在天愿为鸟比翼，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      在地愿为枝连理，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 一半是我一半你，</a:t>
            </a:r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’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     下一句应该接什么？”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  <a:p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   “该接一句，</a:t>
            </a:r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 </a:t>
            </a:r>
            <a:endParaRPr lang="en-US" altLang="zh-CN" sz="2800" b="1" dirty="0">
              <a:solidFill>
                <a:srgbClr val="1A2954"/>
              </a:solidFill>
              <a:latin typeface="+mn-ea"/>
            </a:endParaRPr>
          </a:p>
          <a:p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       ‘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我意正与你意同</a:t>
            </a:r>
            <a:r>
              <a:rPr lang="en-US" altLang="zh-CN" sz="2800" b="1" dirty="0">
                <a:solidFill>
                  <a:srgbClr val="1A2954"/>
                </a:solidFill>
                <a:latin typeface="+mn-ea"/>
              </a:rPr>
              <a:t>’</a:t>
            </a:r>
            <a:r>
              <a:rPr lang="zh-CN" altLang="en-US" sz="2800" b="1" dirty="0">
                <a:solidFill>
                  <a:srgbClr val="1A2954"/>
                </a:solidFill>
                <a:latin typeface="+mn-ea"/>
              </a:rPr>
              <a:t>啊！ ”</a:t>
            </a:r>
            <a:endParaRPr lang="zh-CN" altLang="en-US" sz="28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5" t="6155" r="21904" b="46587"/>
          <a:stretch>
            <a:fillRect/>
          </a:stretch>
        </p:blipFill>
        <p:spPr>
          <a:xfrm>
            <a:off x="8994132" y="1743543"/>
            <a:ext cx="2906412" cy="3370913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67" b="16667"/>
          <a:stretch>
            <a:fillRect/>
          </a:stretch>
        </p:blipFill>
        <p:spPr>
          <a:xfrm>
            <a:off x="7486316" y="467977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45787" y="585713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第二幕：家人团聚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5" y="-8890"/>
            <a:ext cx="12192000" cy="6858000"/>
          </a:xfrm>
          <a:prstGeom prst="rect">
            <a:avLst/>
          </a:prstGeom>
          <a:solidFill>
            <a:srgbClr val="1A29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77423" y="181686"/>
            <a:ext cx="11818960" cy="6494628"/>
          </a:xfrm>
          <a:prstGeom prst="rect">
            <a:avLst/>
          </a:prstGeom>
          <a:noFill/>
          <a:ln w="76200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82053" y="300253"/>
            <a:ext cx="11605147" cy="6240439"/>
          </a:xfrm>
          <a:prstGeom prst="rect">
            <a:avLst/>
          </a:prstGeom>
          <a:noFill/>
          <a:ln w="28575">
            <a:solidFill>
              <a:srgbClr val="C8A0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68407" y="214257"/>
            <a:ext cx="1467801" cy="848309"/>
            <a:chOff x="268406" y="214255"/>
            <a:chExt cx="1467801" cy="848309"/>
          </a:xfrm>
        </p:grpSpPr>
        <p:sp>
          <p:nvSpPr>
            <p:cNvPr id="10" name="等腰三角形 9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 flipH="1">
            <a:off x="10437598" y="214257"/>
            <a:ext cx="1467801" cy="848309"/>
            <a:chOff x="268406" y="214255"/>
            <a:chExt cx="1467801" cy="848309"/>
          </a:xfrm>
        </p:grpSpPr>
        <p:sp>
          <p:nvSpPr>
            <p:cNvPr id="16" name="等腰三角形 15"/>
            <p:cNvSpPr/>
            <p:nvPr/>
          </p:nvSpPr>
          <p:spPr>
            <a:xfrm flipH="1" flipV="1">
              <a:off x="324953" y="311862"/>
              <a:ext cx="1411254" cy="408211"/>
            </a:xfrm>
            <a:prstGeom prst="triangle">
              <a:avLst>
                <a:gd name="adj" fmla="val 20876"/>
              </a:avLst>
            </a:prstGeom>
            <a:solidFill>
              <a:srgbClr val="C8A063"/>
            </a:solidFill>
            <a:ln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等腰三角形 16"/>
            <p:cNvSpPr/>
            <p:nvPr/>
          </p:nvSpPr>
          <p:spPr>
            <a:xfrm rot="2394785" flipH="1">
              <a:off x="323773" y="275451"/>
              <a:ext cx="961387" cy="436832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3808369" flipH="1">
              <a:off x="264865" y="413007"/>
              <a:ext cx="809647" cy="412143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/>
            <p:cNvSpPr/>
            <p:nvPr/>
          </p:nvSpPr>
          <p:spPr>
            <a:xfrm rot="5400000" flipH="1">
              <a:off x="129001" y="528422"/>
              <a:ext cx="711896" cy="356387"/>
            </a:xfrm>
            <a:prstGeom prst="triangle">
              <a:avLst>
                <a:gd name="adj" fmla="val 21114"/>
              </a:avLst>
            </a:prstGeom>
            <a:solidFill>
              <a:srgbClr val="C8A063"/>
            </a:solidFill>
            <a:ln w="19050">
              <a:solidFill>
                <a:srgbClr val="1A295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68406" y="286603"/>
              <a:ext cx="191068" cy="191068"/>
            </a:xfrm>
            <a:prstGeom prst="ellipse">
              <a:avLst/>
            </a:prstGeom>
            <a:solidFill>
              <a:srgbClr val="C8A0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669113" y="985732"/>
            <a:ext cx="9003387" cy="468792"/>
            <a:chOff x="1669113" y="985732"/>
            <a:chExt cx="9003387" cy="468792"/>
          </a:xfrm>
        </p:grpSpPr>
        <p:grpSp>
          <p:nvGrpSpPr>
            <p:cNvPr id="50" name="组合 49"/>
            <p:cNvGrpSpPr/>
            <p:nvPr/>
          </p:nvGrpSpPr>
          <p:grpSpPr>
            <a:xfrm rot="21349789">
              <a:off x="1669113" y="985732"/>
              <a:ext cx="2839257" cy="387290"/>
              <a:chOff x="1981842" y="874391"/>
              <a:chExt cx="2839257" cy="387290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1981842" y="1073320"/>
                <a:ext cx="230724" cy="188361"/>
                <a:chOff x="1791728" y="1948505"/>
                <a:chExt cx="532331" cy="434591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椭圆 34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>
              <a:xfrm flipV="1">
                <a:off x="2374710" y="1112446"/>
                <a:ext cx="1665027" cy="17912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五角星 44"/>
              <p:cNvSpPr/>
              <p:nvPr/>
            </p:nvSpPr>
            <p:spPr>
              <a:xfrm>
                <a:off x="4217158" y="9966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4503781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 rot="184167">
              <a:off x="7640232" y="1049322"/>
              <a:ext cx="3032268" cy="405202"/>
              <a:chOff x="6904934" y="874391"/>
              <a:chExt cx="3032268" cy="405202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9706478" y="1091232"/>
                <a:ext cx="230724" cy="188361"/>
                <a:chOff x="1791728" y="1948505"/>
                <a:chExt cx="532331" cy="434591"/>
              </a:xfrm>
            </p:grpSpPr>
            <p:sp>
              <p:nvSpPr>
                <p:cNvPr id="39" name="椭圆 38"/>
                <p:cNvSpPr/>
                <p:nvPr/>
              </p:nvSpPr>
              <p:spPr>
                <a:xfrm>
                  <a:off x="1969690" y="1948505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" name="椭圆 39"/>
                <p:cNvSpPr/>
                <p:nvPr/>
              </p:nvSpPr>
              <p:spPr>
                <a:xfrm>
                  <a:off x="1791728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椭圆 40"/>
                <p:cNvSpPr/>
                <p:nvPr/>
              </p:nvSpPr>
              <p:spPr>
                <a:xfrm>
                  <a:off x="2143514" y="2202551"/>
                  <a:ext cx="180545" cy="180545"/>
                </a:xfrm>
                <a:prstGeom prst="ellipse">
                  <a:avLst/>
                </a:prstGeom>
                <a:solidFill>
                  <a:srgbClr val="C8A06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44" name="直接连接符 43"/>
              <p:cNvCxnSpPr/>
              <p:nvPr/>
            </p:nvCxnSpPr>
            <p:spPr>
              <a:xfrm rot="21262660">
                <a:off x="7741616" y="987374"/>
                <a:ext cx="1667907" cy="256621"/>
              </a:xfrm>
              <a:prstGeom prst="line">
                <a:avLst/>
              </a:prstGeom>
              <a:ln>
                <a:solidFill>
                  <a:srgbClr val="C8A06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五角星 45"/>
              <p:cNvSpPr/>
              <p:nvPr/>
            </p:nvSpPr>
            <p:spPr>
              <a:xfrm>
                <a:off x="7301327" y="985392"/>
                <a:ext cx="191069" cy="191069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6904934" y="874391"/>
                <a:ext cx="317318" cy="317318"/>
              </a:xfrm>
              <a:prstGeom prst="star5">
                <a:avLst/>
              </a:prstGeom>
              <a:solidFill>
                <a:srgbClr val="C8A063"/>
              </a:solidFill>
              <a:ln>
                <a:solidFill>
                  <a:srgbClr val="C8A0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3164207" y="1210721"/>
            <a:ext cx="58890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C8A063"/>
                </a:solidFill>
                <a:latin typeface="微软雅黑" panose="020B0503020204020204" charset="-122"/>
                <a:ea typeface="微软雅黑" panose="020B0503020204020204" charset="-122"/>
              </a:rPr>
              <a:t>香港客栈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3" b="8123"/>
          <a:stretch>
            <a:fillRect/>
          </a:stretch>
        </p:blipFill>
        <p:spPr>
          <a:xfrm>
            <a:off x="2155920" y="1890518"/>
            <a:ext cx="7905662" cy="4403206"/>
          </a:xfrm>
          <a:prstGeom prst="rect">
            <a:avLst/>
          </a:prstGeom>
        </p:spPr>
      </p:pic>
      <p:pic>
        <p:nvPicPr>
          <p:cNvPr id="37" name="罗威 - 难续的故都春梦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15615" y="5691187"/>
            <a:ext cx="304800" cy="304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3" showWhenStopped="0">
                <p:cTn id="2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-6849" y="4582388"/>
            <a:ext cx="12193057" cy="233090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49951" y="361948"/>
            <a:ext cx="5208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1A2954"/>
                </a:solidFill>
                <a:latin typeface="微软雅黑" panose="020B0503020204020204" charset="-122"/>
                <a:ea typeface="微软雅黑" panose="020B0503020204020204" charset="-122"/>
              </a:rPr>
              <a:t>香港客栈：屋上小楼</a:t>
            </a:r>
            <a:endParaRPr lang="zh-CN" altLang="en-US" sz="3600" b="1" dirty="0">
              <a:solidFill>
                <a:srgbClr val="1A2954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21030" y="1300480"/>
            <a:ext cx="6106160" cy="3046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1A2954"/>
                </a:solidFill>
                <a:latin typeface="+mn-ea"/>
              </a:rPr>
              <a:t>    </a:t>
            </a:r>
            <a:r>
              <a:rPr sz="3200" b="1" dirty="0">
                <a:solidFill>
                  <a:srgbClr val="1A2954"/>
                </a:solidFill>
                <a:latin typeface="+mn-ea"/>
              </a:rPr>
              <a:t>吾至爱汝，即此爱汝一念，使吾勇于就死也。吾自遇汝以来，常愿天下有情人都成眷属;然遍地腥云，满街狼犬，称心快意，几家能彀?司马青衫，吾不能学太上之忘情也。</a:t>
            </a:r>
            <a:endParaRPr sz="3200" b="1" dirty="0">
              <a:solidFill>
                <a:srgbClr val="1A2954"/>
              </a:solidFill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620811" y="5685489"/>
            <a:ext cx="705658" cy="8672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5062033" y="5685489"/>
            <a:ext cx="698186" cy="858051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7315201" y="231777"/>
            <a:ext cx="6264275" cy="6264275"/>
          </a:xfrm>
          <a:prstGeom prst="ellipse">
            <a:avLst/>
          </a:prstGeom>
          <a:solidFill>
            <a:srgbClr val="C8A0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27" t="22044" r="2474" b="37616"/>
          <a:stretch>
            <a:fillRect/>
          </a:stretch>
        </p:blipFill>
        <p:spPr>
          <a:xfrm>
            <a:off x="8650215" y="1724888"/>
            <a:ext cx="3131648" cy="2857500"/>
          </a:xfrm>
          <a:prstGeom prst="rect">
            <a:avLst/>
          </a:prstGeom>
        </p:spPr>
      </p:pic>
      <p:pic>
        <p:nvPicPr>
          <p:cNvPr id="4" name="图片 3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67" t="3643" r="23257" b="35342"/>
          <a:stretch>
            <a:fillRect/>
          </a:stretch>
        </p:blipFill>
        <p:spPr>
          <a:xfrm>
            <a:off x="7486316" y="402892"/>
            <a:ext cx="5922044" cy="5922044"/>
          </a:xfrm>
          <a:prstGeom prst="ellipse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29761" y="5849721"/>
            <a:ext cx="5107949" cy="6463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600" b="1" dirty="0">
                <a:solidFill>
                  <a:srgbClr val="C8A063"/>
                </a:solidFill>
                <a:latin typeface="华文隶书" panose="02010800040101010101" charset="-122"/>
                <a:ea typeface="华文隶书" panose="02010800040101010101" charset="-122"/>
              </a:rPr>
              <a:t>第三幕：与妻书</a:t>
            </a:r>
            <a:endParaRPr lang="zh-CN" altLang="en-US" sz="3600" b="1" dirty="0">
              <a:solidFill>
                <a:srgbClr val="C8A063"/>
              </a:solidFill>
              <a:latin typeface="华文隶书" panose="02010800040101010101" charset="-122"/>
              <a:ea typeface="华文隶书" panose="020108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5" grpId="0"/>
    </p:bldLst>
  </p:timing>
</p:sld>
</file>

<file path=ppt/theme/theme1.xml><?xml version="1.0" encoding="utf-8"?>
<a:theme xmlns:a="http://schemas.openxmlformats.org/drawingml/2006/main" name="Of第一PPT模板网-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1676</Words>
  <Application>WPS 演示</Application>
  <PresentationFormat>宽屏</PresentationFormat>
  <Paragraphs>117</Paragraphs>
  <Slides>21</Slides>
  <Notes>7</Notes>
  <HiddenSlides>0</HiddenSlides>
  <MMClips>6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楷体</vt:lpstr>
      <vt:lpstr>汉仪良品线简</vt:lpstr>
      <vt:lpstr>华文隶书</vt:lpstr>
      <vt:lpstr>微软雅黑</vt:lpstr>
      <vt:lpstr>Calibri</vt:lpstr>
      <vt:lpstr>Arial Unicode MS</vt:lpstr>
      <vt:lpstr>Calibri Light</vt:lpstr>
      <vt:lpstr>Of第一PPT模板网-WWW.1PPT.COM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cp:lastModifiedBy>罹魂梦蝶</cp:lastModifiedBy>
  <cp:revision>221</cp:revision>
  <dcterms:created xsi:type="dcterms:W3CDTF">2016-01-07T07:05:00Z</dcterms:created>
  <dcterms:modified xsi:type="dcterms:W3CDTF">2022-05-10T14:01:58Z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2052-11.1.0.11372</vt:lpwstr>
  </property>
  <property fmtid="{D5CDD505-2E9C-101B-9397-08002B2CF9AE}" pid="3" name="ICV">
    <vt:lpwstr>44272E930C624462AC51947F967028AB</vt:lpwstr>
  </property>
</Properties>
</file>